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sldIdLst>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484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3980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69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604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3170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931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532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336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071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1E8E297-BF67-4339-A7D7-2D24732E55D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177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3993888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6511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684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108F9-8541-4319-87E8-7FA2B9140B83}"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37684207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7108F9-8541-4319-87E8-7FA2B9140B83}"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E8E297-BF67-4339-A7D7-2D24732E55D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0330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7108F9-8541-4319-87E8-7FA2B9140B83}"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E8E297-BF67-4339-A7D7-2D24732E55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222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108F9-8541-4319-87E8-7FA2B9140B83}"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4253431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08F9-8541-4319-87E8-7FA2B9140B83}"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E297-BF67-4339-A7D7-2D24732E55D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383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08F9-8541-4319-87E8-7FA2B9140B83}"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589326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108F9-8541-4319-87E8-7FA2B9140B83}"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1787271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880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908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368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spTree>
    <p:extLst>
      <p:ext uri="{BB962C8B-B14F-4D97-AF65-F5344CB8AC3E}">
        <p14:creationId xmlns:p14="http://schemas.microsoft.com/office/powerpoint/2010/main" val="2827697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09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068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43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7108F9-8541-4319-87E8-7FA2B9140B83}"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E8E297-BF67-4339-A7D7-2D24732E55D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52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2326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824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224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6337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907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5268-7AC0-45FA-8C7B-7BC20920DED3}" type="datetimeFigureOut">
              <a:rPr lang="en-US" smtClean="0">
                <a:solidFill>
                  <a:prstClr val="black"/>
                </a:solidFill>
              </a:rPr>
              <a:pPr/>
              <a:t>2/25/2017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5A7139-5534-4903-BD51-C3130AD68E6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60073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7108F9-8541-4319-87E8-7FA2B9140B83}" type="datetimeFigureOut">
              <a:rPr lang="en-US" smtClean="0"/>
              <a:t>2/25/2017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E8E297-BF67-4339-A7D7-2D24732E55D8}" type="slidenum">
              <a:rPr lang="en-US" smtClean="0"/>
              <a:t>‹#›</a:t>
            </a:fld>
            <a:endParaRPr lang="en-US"/>
          </a:p>
        </p:txBody>
      </p:sp>
    </p:spTree>
    <p:extLst>
      <p:ext uri="{BB962C8B-B14F-4D97-AF65-F5344CB8AC3E}">
        <p14:creationId xmlns:p14="http://schemas.microsoft.com/office/powerpoint/2010/main" val="5242418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7108F9-8541-4319-87E8-7FA2B9140B83}" type="datetimeFigureOut">
              <a:rPr lang="en-US" smtClean="0"/>
              <a:t>2/25/2017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E8E297-BF67-4339-A7D7-2D24732E55D8}" type="slidenum">
              <a:rPr lang="en-US" smtClean="0"/>
              <a:t>‹#›</a:t>
            </a:fld>
            <a:endParaRPr lang="en-US"/>
          </a:p>
        </p:txBody>
      </p:sp>
    </p:spTree>
    <p:extLst>
      <p:ext uri="{BB962C8B-B14F-4D97-AF65-F5344CB8AC3E}">
        <p14:creationId xmlns:p14="http://schemas.microsoft.com/office/powerpoint/2010/main" val="3267426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INDUSTRY PROJECT</a:t>
            </a:r>
            <a:br>
              <a:rPr lang="en-US" dirty="0" smtClean="0"/>
            </a:br>
            <a:r>
              <a:rPr lang="en-US" dirty="0" smtClean="0"/>
              <a:t>ERASMUS+</a:t>
            </a:r>
            <a:br>
              <a:rPr lang="en-US" dirty="0" smtClean="0"/>
            </a:br>
            <a:r>
              <a:rPr lang="en-US" dirty="0" smtClean="0"/>
              <a:t>2016-2019</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93320" y="3761703"/>
            <a:ext cx="2271108" cy="173757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666627" y="3585941"/>
            <a:ext cx="2696313" cy="1784549"/>
          </a:xfrm>
          <a:prstGeom prst="rect">
            <a:avLst/>
          </a:prstGeom>
        </p:spPr>
      </p:pic>
    </p:spTree>
    <p:extLst>
      <p:ext uri="{BB962C8B-B14F-4D97-AF65-F5344CB8AC3E}">
        <p14:creationId xmlns:p14="http://schemas.microsoft.com/office/powerpoint/2010/main" val="514110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1120462"/>
            <a:ext cx="9601196" cy="4755406"/>
          </a:xfrm>
        </p:spPr>
        <p:txBody>
          <a:bodyPr>
            <a:normAutofit fontScale="92500"/>
          </a:bodyPr>
          <a:lstStyle/>
          <a:p>
            <a:r>
              <a:rPr lang="en-US" dirty="0" smtClean="0"/>
              <a:t>Mini Maritsa </a:t>
            </a:r>
            <a:r>
              <a:rPr lang="en-US" dirty="0" err="1" smtClean="0"/>
              <a:t>iztok</a:t>
            </a:r>
            <a:r>
              <a:rPr lang="en-US" dirty="0" smtClean="0"/>
              <a:t> (MMI) operates the largest open pit lignite coal mine in the country and sells to four thermal power plants, including TPP Maritsa East 2, all of them located in the Maritsa-East complex. MMI produces all of the coal briquettes and over 90% of the coal required for the thermal power plant energy production in Bulgaria. The electric power generated within the Maritsa-East complex accounts for more than 25% of the total electricity power generation in Bulgaria.</a:t>
            </a:r>
          </a:p>
          <a:p>
            <a:r>
              <a:rPr lang="en-US" dirty="0" smtClean="0"/>
              <a:t>The production area of the coal mine is approximately 240 square </a:t>
            </a:r>
            <a:r>
              <a:rPr lang="en-US" dirty="0" err="1" smtClean="0"/>
              <a:t>kilometres</a:t>
            </a:r>
            <a:r>
              <a:rPr lang="en-US" dirty="0" smtClean="0"/>
              <a:t> and it has reserves of 2 096 million </a:t>
            </a:r>
            <a:r>
              <a:rPr lang="en-US" dirty="0" err="1" smtClean="0"/>
              <a:t>tonnes</a:t>
            </a:r>
            <a:r>
              <a:rPr lang="en-US" dirty="0" smtClean="0"/>
              <a:t>. The maximum extraction capacity of the mine is 35 million </a:t>
            </a:r>
            <a:r>
              <a:rPr lang="en-US" dirty="0" err="1" smtClean="0"/>
              <a:t>tonnes</a:t>
            </a:r>
            <a:r>
              <a:rPr lang="en-US" dirty="0" smtClean="0"/>
              <a:t> annually. MMI's coal reserves are expected to be sufficient to service the current usage for a period of between 60 and 70 years.</a:t>
            </a:r>
          </a:p>
          <a:p>
            <a:r>
              <a:rPr lang="en-US" dirty="0" smtClean="0"/>
              <a:t>MMI operates under a 35-year concession granted by the Bulgarian government in July 2008.</a:t>
            </a:r>
            <a:endParaRPr lang="en-US" dirty="0"/>
          </a:p>
        </p:txBody>
      </p:sp>
    </p:spTree>
    <p:extLst>
      <p:ext uri="{BB962C8B-B14F-4D97-AF65-F5344CB8AC3E}">
        <p14:creationId xmlns:p14="http://schemas.microsoft.com/office/powerpoint/2010/main" val="3370347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7570" r="27570"/>
          <a:stretch>
            <a:fillRect/>
          </a:stretch>
        </p:blipFill>
        <p:spPr>
          <a:xfrm>
            <a:off x="7714445" y="1041400"/>
            <a:ext cx="3443734" cy="4775200"/>
          </a:xfrm>
        </p:spPr>
      </p:pic>
      <p:sp>
        <p:nvSpPr>
          <p:cNvPr id="4" name="Text Placeholder 3"/>
          <p:cNvSpPr>
            <a:spLocks noGrp="1"/>
          </p:cNvSpPr>
          <p:nvPr>
            <p:ph type="body" sz="half" idx="2"/>
          </p:nvPr>
        </p:nvSpPr>
        <p:spPr/>
        <p:txBody>
          <a:bodyPr>
            <a:normAutofit fontScale="92500" lnSpcReduction="20000"/>
          </a:bodyPr>
          <a:lstStyle/>
          <a:p>
            <a:r>
              <a:rPr lang="en-US" dirty="0" smtClean="0"/>
              <a:t>The production area of the coal mine is approximately 240 square </a:t>
            </a:r>
            <a:r>
              <a:rPr lang="en-US" dirty="0" err="1" smtClean="0"/>
              <a:t>kilometres</a:t>
            </a:r>
            <a:r>
              <a:rPr lang="en-US" dirty="0" smtClean="0"/>
              <a:t> and it has reserves of 2 096 million </a:t>
            </a:r>
            <a:r>
              <a:rPr lang="en-US" dirty="0" err="1" smtClean="0"/>
              <a:t>tonnes</a:t>
            </a:r>
            <a:r>
              <a:rPr lang="en-US" dirty="0" smtClean="0"/>
              <a:t>. The maximum extraction capacity of the mine is 35 million </a:t>
            </a:r>
            <a:r>
              <a:rPr lang="en-US" dirty="0" err="1" smtClean="0"/>
              <a:t>tonnes</a:t>
            </a:r>
            <a:r>
              <a:rPr lang="en-US" dirty="0" smtClean="0"/>
              <a:t> annually. MMI's coal reserves are expected to be sufficient to service the current usage for a period of between 60 and 70 years.</a:t>
            </a:r>
          </a:p>
          <a:p>
            <a:r>
              <a:rPr lang="en-US" dirty="0" smtClean="0"/>
              <a:t>MMI operates under a 35-year concession granted by the Bulgarian government in July 2008.</a:t>
            </a:r>
          </a:p>
          <a:p>
            <a:endParaRPr lang="en-US" dirty="0"/>
          </a:p>
        </p:txBody>
      </p:sp>
    </p:spTree>
    <p:extLst>
      <p:ext uri="{BB962C8B-B14F-4D97-AF65-F5344CB8AC3E}">
        <p14:creationId xmlns:p14="http://schemas.microsoft.com/office/powerpoint/2010/main" val="3687768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 Proc. of  International Energy Raw Materials and Energy Summit, Istanbul, Turkey 1-3, October, 2015  BULGARIAN COAL INDUSTRY REVIEW   I. </a:t>
            </a:r>
            <a:r>
              <a:rPr lang="en-US" dirty="0" err="1" smtClean="0"/>
              <a:t>Nishkov</a:t>
            </a:r>
            <a:r>
              <a:rPr lang="en-US" dirty="0" smtClean="0"/>
              <a:t>, I. Grigorova, S. </a:t>
            </a:r>
            <a:r>
              <a:rPr lang="en-US" dirty="0" err="1" smtClean="0"/>
              <a:t>Stoev</a:t>
            </a:r>
            <a:r>
              <a:rPr lang="en-US" dirty="0" smtClean="0"/>
              <a:t>  University of Mining and Geology “St. Ivan </a:t>
            </a:r>
            <a:r>
              <a:rPr lang="en-US" dirty="0" err="1" smtClean="0"/>
              <a:t>Rilski</a:t>
            </a:r>
            <a:r>
              <a:rPr lang="en-US" dirty="0" smtClean="0"/>
              <a:t>, Department of Mineral Processing and Recycling, 1700 Sofia, Bulgaria  ABSTRACT. The paper discusses Bulgarian coal deposits, reserves, mining and some aspects of Bulgarian energy policy. Coal has a large important for Bulgaria's economy  - as coal-fired power plants produce about 45% of the country's  energy.  Bulgaria  has  extensive  deposits  of  coal,  mostly  lignite.  Coal  plays  a  vital  role  in  power generation and this role is set to continue. Coal currently fuels 39% of the world’s electricity and this proportion is expected to remain at similar levels over the next 30 years. The Bulgarian coal industry is reviewed.  1. Bulgarian Coal Mining Coal  is  an important  energy  resource  primarily used  for  electricity  generation  around the world. The  coal resource is  a critical substance  in many industries  to fulfill the  needs as energy source,  raw materials  in steel  making and  high temperature  electrode  for aluminum industry, for example (World Energy Resources, Coal World Energy Council 2013).</a:t>
            </a:r>
            <a:endParaRPr lang="en-US" dirty="0"/>
          </a:p>
        </p:txBody>
      </p:sp>
      <p:sp>
        <p:nvSpPr>
          <p:cNvPr id="4" name="Text Placeholder 3"/>
          <p:cNvSpPr>
            <a:spLocks noGrp="1"/>
          </p:cNvSpPr>
          <p:nvPr>
            <p:ph type="body" sz="half" idx="2"/>
          </p:nvPr>
        </p:nvSpPr>
        <p:spPr>
          <a:xfrm>
            <a:off x="1293811" y="334851"/>
            <a:ext cx="2568317" cy="5134618"/>
          </a:xfrm>
        </p:spPr>
        <p:txBody>
          <a:bodyPr/>
          <a:lstStyle/>
          <a:p>
            <a:endParaRPr lang="en-US" dirty="0"/>
          </a:p>
        </p:txBody>
      </p:sp>
      <p:pic>
        <p:nvPicPr>
          <p:cNvPr id="1026" name="Picture 2" descr="Резултат с изображение за Bulgarian Coal Mining C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52" y="1388533"/>
            <a:ext cx="4581541" cy="466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58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6138" r="26138"/>
          <a:stretch>
            <a:fillRect/>
          </a:stretch>
        </p:blipFill>
        <p:spPr/>
      </p:pic>
      <p:sp>
        <p:nvSpPr>
          <p:cNvPr id="4" name="Text Placeholder 3"/>
          <p:cNvSpPr>
            <a:spLocks noGrp="1"/>
          </p:cNvSpPr>
          <p:nvPr>
            <p:ph type="body" sz="half" idx="2"/>
          </p:nvPr>
        </p:nvSpPr>
        <p:spPr/>
        <p:txBody>
          <a:bodyPr/>
          <a:lstStyle/>
          <a:p>
            <a:r>
              <a:rPr lang="en-US" dirty="0" smtClean="0"/>
              <a:t>Theoretical  coal  reserves  on  the  territory  of  the  Republic  of  Bulgaria  amount  to approximately  2  billion </a:t>
            </a:r>
            <a:r>
              <a:rPr lang="en-US" dirty="0" err="1" smtClean="0"/>
              <a:t>tonnes</a:t>
            </a:r>
            <a:r>
              <a:rPr lang="en-US" dirty="0" smtClean="0"/>
              <a:t>,  of which  slightly  more  than 1.7  billion </a:t>
            </a:r>
            <a:r>
              <a:rPr lang="en-US" dirty="0" err="1" smtClean="0"/>
              <a:t>tonnes</a:t>
            </a:r>
            <a:r>
              <a:rPr lang="en-US" dirty="0" smtClean="0"/>
              <a:t>  are currently being exploited. Lignite coal is dominant, comprising 93% of the coal mix, followed by brown coal (7%) and black coal (0.02%). Geologic exploration has identified about 43 coal basins. </a:t>
            </a:r>
            <a:endParaRPr lang="en-US" dirty="0"/>
          </a:p>
        </p:txBody>
      </p:sp>
    </p:spTree>
    <p:extLst>
      <p:ext uri="{BB962C8B-B14F-4D97-AF65-F5344CB8AC3E}">
        <p14:creationId xmlns:p14="http://schemas.microsoft.com/office/powerpoint/2010/main" val="15918202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7500" lnSpcReduction="20000"/>
          </a:bodyPr>
          <a:lstStyle/>
          <a:p>
            <a:r>
              <a:rPr lang="en-US" b="0" i="0" dirty="0" smtClean="0">
                <a:solidFill>
                  <a:srgbClr val="000000"/>
                </a:solidFill>
                <a:effectLst/>
                <a:latin typeface="ff4"/>
              </a:rPr>
              <a:t>The reserves of anthracite are slightly more than 1.2 billion tons but more than 95% of </a:t>
            </a:r>
          </a:p>
          <a:p>
            <a:r>
              <a:rPr lang="en-US" b="0" i="0" dirty="0" smtClean="0">
                <a:solidFill>
                  <a:srgbClr val="000000"/>
                </a:solidFill>
                <a:effectLst/>
                <a:latin typeface="ff4"/>
              </a:rPr>
              <a:t>these are located in the </a:t>
            </a:r>
            <a:r>
              <a:rPr lang="en-US" b="0" i="0" dirty="0" err="1" smtClean="0">
                <a:solidFill>
                  <a:srgbClr val="000000"/>
                </a:solidFill>
                <a:effectLst/>
                <a:latin typeface="ff4"/>
              </a:rPr>
              <a:t>Dobruja</a:t>
            </a:r>
            <a:r>
              <a:rPr lang="en-US" b="0" i="0" dirty="0" smtClean="0">
                <a:solidFill>
                  <a:srgbClr val="000000"/>
                </a:solidFill>
                <a:effectLst/>
                <a:latin typeface="ff4"/>
              </a:rPr>
              <a:t> Coal Basin at depth of some 1.5 km and at this stage cannot </a:t>
            </a:r>
          </a:p>
          <a:p>
            <a:r>
              <a:rPr lang="en-US" b="0" i="0" dirty="0" smtClean="0">
                <a:solidFill>
                  <a:srgbClr val="000000"/>
                </a:solidFill>
                <a:effectLst/>
                <a:latin typeface="ff4"/>
              </a:rPr>
              <a:t>be exploited. </a:t>
            </a:r>
          </a:p>
          <a:p>
            <a:r>
              <a:rPr lang="en-US" b="0" i="0" dirty="0" smtClean="0">
                <a:solidFill>
                  <a:srgbClr val="000000"/>
                </a:solidFill>
                <a:effectLst/>
                <a:latin typeface="ff4"/>
              </a:rPr>
              <a:t>Bulgarian coal production</a:t>
            </a:r>
            <a:r>
              <a:rPr lang="en-US" b="0" i="0" dirty="0" smtClean="0">
                <a:solidFill>
                  <a:srgbClr val="000000"/>
                </a:solidFill>
                <a:effectLst/>
                <a:latin typeface="ff3"/>
              </a:rPr>
              <a:t> </a:t>
            </a:r>
            <a:r>
              <a:rPr lang="en-US" b="0" i="0" dirty="0" smtClean="0">
                <a:solidFill>
                  <a:srgbClr val="000000"/>
                </a:solidFill>
                <a:effectLst/>
                <a:latin typeface="ff4"/>
              </a:rPr>
              <a:t>in 2014 is estimated at 31.3 million </a:t>
            </a:r>
            <a:r>
              <a:rPr lang="en-US" b="0" i="0" dirty="0" err="1" smtClean="0">
                <a:solidFill>
                  <a:srgbClr val="000000"/>
                </a:solidFill>
                <a:effectLst/>
                <a:latin typeface="ff4"/>
              </a:rPr>
              <a:t>tonnes</a:t>
            </a:r>
            <a:r>
              <a:rPr lang="en-US" b="0" i="0" dirty="0" smtClean="0">
                <a:solidFill>
                  <a:srgbClr val="000000"/>
                </a:solidFill>
                <a:effectLst/>
                <a:latin typeface="ff4"/>
              </a:rPr>
              <a:t>, which is 9.4% </a:t>
            </a:r>
          </a:p>
          <a:p>
            <a:r>
              <a:rPr lang="en-US" b="0" i="0" dirty="0" smtClean="0">
                <a:solidFill>
                  <a:srgbClr val="000000"/>
                </a:solidFill>
                <a:effectLst/>
                <a:latin typeface="ff4"/>
              </a:rPr>
              <a:t>more compared to 2013</a:t>
            </a:r>
            <a:endParaRPr lang="en-US" b="0" i="0" dirty="0">
              <a:solidFill>
                <a:srgbClr val="000000"/>
              </a:solidFill>
              <a:effectLst/>
              <a:latin typeface="ff4"/>
            </a:endParaRPr>
          </a:p>
        </p:txBody>
      </p:sp>
      <p:pic>
        <p:nvPicPr>
          <p:cNvPr id="2052" name="Picture 4" descr="Резултат с изображение за Bulgarian coal produc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6752" y="982132"/>
            <a:ext cx="5187867" cy="507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918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TotalTime>
  <Words>582</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ff3</vt:lpstr>
      <vt:lpstr>ff4</vt:lpstr>
      <vt:lpstr>Garamond</vt:lpstr>
      <vt:lpstr>Organic</vt:lpstr>
      <vt:lpstr>1_Organic</vt:lpstr>
      <vt:lpstr>INDUSTRY PROJECT ERASMUS+ 2016-2019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cp:revision>
  <dcterms:created xsi:type="dcterms:W3CDTF">2017-02-16T16:05:27Z</dcterms:created>
  <dcterms:modified xsi:type="dcterms:W3CDTF">2017-02-25T06:28:07Z</dcterms:modified>
</cp:coreProperties>
</file>